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1"/>
  </p:sldMasterIdLst>
  <p:notesMasterIdLst>
    <p:notesMasterId r:id="rId3"/>
  </p:notesMasterIdLst>
  <p:handoutMasterIdLst>
    <p:handoutMasterId r:id="rId4"/>
  </p:handoutMasterIdLst>
  <p:sldIdLst>
    <p:sldId id="256" r:id="rId2"/>
  </p:sldIdLst>
  <p:sldSz cx="32918400" cy="21945600"/>
  <p:notesSz cx="6858000" cy="9144000"/>
  <p:defaultTextStyle>
    <a:defPPr>
      <a:defRPr lang="en-US"/>
    </a:defPPr>
    <a:lvl1pPr marL="0" algn="l" defTabSz="2393829" rtl="0" eaLnBrk="1" latinLnBrk="0" hangingPunct="1">
      <a:defRPr sz="4713" kern="1200">
        <a:solidFill>
          <a:schemeClr val="tx1"/>
        </a:solidFill>
        <a:latin typeface="+mn-lt"/>
        <a:ea typeface="+mn-ea"/>
        <a:cs typeface="+mn-cs"/>
      </a:defRPr>
    </a:lvl1pPr>
    <a:lvl2pPr marL="1196915" algn="l" defTabSz="2393829" rtl="0" eaLnBrk="1" latinLnBrk="0" hangingPunct="1">
      <a:defRPr sz="4713" kern="1200">
        <a:solidFill>
          <a:schemeClr val="tx1"/>
        </a:solidFill>
        <a:latin typeface="+mn-lt"/>
        <a:ea typeface="+mn-ea"/>
        <a:cs typeface="+mn-cs"/>
      </a:defRPr>
    </a:lvl2pPr>
    <a:lvl3pPr marL="2393829" algn="l" defTabSz="2393829" rtl="0" eaLnBrk="1" latinLnBrk="0" hangingPunct="1">
      <a:defRPr sz="4713" kern="1200">
        <a:solidFill>
          <a:schemeClr val="tx1"/>
        </a:solidFill>
        <a:latin typeface="+mn-lt"/>
        <a:ea typeface="+mn-ea"/>
        <a:cs typeface="+mn-cs"/>
      </a:defRPr>
    </a:lvl3pPr>
    <a:lvl4pPr marL="3590743" algn="l" defTabSz="2393829" rtl="0" eaLnBrk="1" latinLnBrk="0" hangingPunct="1">
      <a:defRPr sz="4713" kern="1200">
        <a:solidFill>
          <a:schemeClr val="tx1"/>
        </a:solidFill>
        <a:latin typeface="+mn-lt"/>
        <a:ea typeface="+mn-ea"/>
        <a:cs typeface="+mn-cs"/>
      </a:defRPr>
    </a:lvl4pPr>
    <a:lvl5pPr marL="4787658" algn="l" defTabSz="2393829" rtl="0" eaLnBrk="1" latinLnBrk="0" hangingPunct="1">
      <a:defRPr sz="4713" kern="1200">
        <a:solidFill>
          <a:schemeClr val="tx1"/>
        </a:solidFill>
        <a:latin typeface="+mn-lt"/>
        <a:ea typeface="+mn-ea"/>
        <a:cs typeface="+mn-cs"/>
      </a:defRPr>
    </a:lvl5pPr>
    <a:lvl6pPr marL="5984572" algn="l" defTabSz="2393829" rtl="0" eaLnBrk="1" latinLnBrk="0" hangingPunct="1">
      <a:defRPr sz="4713" kern="1200">
        <a:solidFill>
          <a:schemeClr val="tx1"/>
        </a:solidFill>
        <a:latin typeface="+mn-lt"/>
        <a:ea typeface="+mn-ea"/>
        <a:cs typeface="+mn-cs"/>
      </a:defRPr>
    </a:lvl6pPr>
    <a:lvl7pPr marL="7181487" algn="l" defTabSz="2393829" rtl="0" eaLnBrk="1" latinLnBrk="0" hangingPunct="1">
      <a:defRPr sz="4713" kern="1200">
        <a:solidFill>
          <a:schemeClr val="tx1"/>
        </a:solidFill>
        <a:latin typeface="+mn-lt"/>
        <a:ea typeface="+mn-ea"/>
        <a:cs typeface="+mn-cs"/>
      </a:defRPr>
    </a:lvl7pPr>
    <a:lvl8pPr marL="8378402" algn="l" defTabSz="2393829" rtl="0" eaLnBrk="1" latinLnBrk="0" hangingPunct="1">
      <a:defRPr sz="4713" kern="1200">
        <a:solidFill>
          <a:schemeClr val="tx1"/>
        </a:solidFill>
        <a:latin typeface="+mn-lt"/>
        <a:ea typeface="+mn-ea"/>
        <a:cs typeface="+mn-cs"/>
      </a:defRPr>
    </a:lvl8pPr>
    <a:lvl9pPr marL="9575315" algn="l" defTabSz="2393829" rtl="0" eaLnBrk="1" latinLnBrk="0" hangingPunct="1">
      <a:defRPr sz="471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userDrawn="1">
          <p15:clr>
            <a:srgbClr val="A4A3A4"/>
          </p15:clr>
        </p15:guide>
        <p15:guide id="2" pos="103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2433"/>
    <a:srgbClr val="9D1824"/>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6942"/>
  </p:normalViewPr>
  <p:slideViewPr>
    <p:cSldViewPr snapToGrid="0" snapToObjects="1" showGuides="1">
      <p:cViewPr>
        <p:scale>
          <a:sx n="27" d="100"/>
          <a:sy n="27" d="100"/>
        </p:scale>
        <p:origin x="955" y="86"/>
      </p:cViewPr>
      <p:guideLst>
        <p:guide orient="horz" pos="6912"/>
        <p:guide pos="10368"/>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showGuides="1">
      <p:cViewPr varScale="1">
        <p:scale>
          <a:sx n="117" d="100"/>
          <a:sy n="117" d="100"/>
        </p:scale>
        <p:origin x="424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64CCB6-B49A-7A4B-98E2-CD6198D7BCC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E381644-A3AA-4945-B78C-B3DC2AF75CB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A8953DA-2C1E-684C-9656-6C649107758F}" type="datetimeFigureOut">
              <a:rPr lang="en-US" smtClean="0"/>
              <a:t>4/16/2025</a:t>
            </a:fld>
            <a:endParaRPr lang="en-US"/>
          </a:p>
        </p:txBody>
      </p:sp>
      <p:sp>
        <p:nvSpPr>
          <p:cNvPr id="4" name="Footer Placeholder 3">
            <a:extLst>
              <a:ext uri="{FF2B5EF4-FFF2-40B4-BE49-F238E27FC236}">
                <a16:creationId xmlns:a16="http://schemas.microsoft.com/office/drawing/2014/main" id="{6B7BDEBD-11C8-7D49-913A-9FEC4E56BA9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DD72E58-837F-EF41-BD95-BDBE5FC41A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CE6213-5E47-E240-818C-F70AD6FA8ED9}" type="slidenum">
              <a:rPr lang="en-US" smtClean="0"/>
              <a:t>‹#›</a:t>
            </a:fld>
            <a:endParaRPr lang="en-US"/>
          </a:p>
        </p:txBody>
      </p:sp>
    </p:spTree>
    <p:extLst>
      <p:ext uri="{BB962C8B-B14F-4D97-AF65-F5344CB8AC3E}">
        <p14:creationId xmlns:p14="http://schemas.microsoft.com/office/powerpoint/2010/main" val="4193298760"/>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5CDF8E-9D3A-3C47-BE8E-0E7C1E69E293}" type="datetimeFigureOut">
              <a:rPr lang="en-US" smtClean="0"/>
              <a:t>4/16/2025</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9F4777-481A-BB4C-A6BE-9715F5A5E7B2}" type="slidenum">
              <a:rPr lang="en-US" smtClean="0"/>
              <a:t>‹#›</a:t>
            </a:fld>
            <a:endParaRPr lang="en-US"/>
          </a:p>
        </p:txBody>
      </p:sp>
    </p:spTree>
    <p:extLst>
      <p:ext uri="{BB962C8B-B14F-4D97-AF65-F5344CB8AC3E}">
        <p14:creationId xmlns:p14="http://schemas.microsoft.com/office/powerpoint/2010/main" val="15354924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29F4777-481A-BB4C-A6BE-9715F5A5E7B2}" type="slidenum">
              <a:rPr lang="en-US" smtClean="0"/>
              <a:t>1</a:t>
            </a:fld>
            <a:endParaRPr lang="en-US"/>
          </a:p>
        </p:txBody>
      </p:sp>
    </p:spTree>
    <p:extLst>
      <p:ext uri="{BB962C8B-B14F-4D97-AF65-F5344CB8AC3E}">
        <p14:creationId xmlns:p14="http://schemas.microsoft.com/office/powerpoint/2010/main" val="8330068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65845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868B208-05D6-1A41-980C-331CBBC79045}"/>
              </a:ext>
            </a:extLst>
          </p:cNvPr>
          <p:cNvPicPr>
            <a:picLocks noChangeAspect="1"/>
          </p:cNvPicPr>
          <p:nvPr userDrawn="1"/>
        </p:nvPicPr>
        <p:blipFill>
          <a:blip r:embed="rId3"/>
          <a:srcRect/>
          <a:stretch/>
        </p:blipFill>
        <p:spPr>
          <a:xfrm>
            <a:off x="0" y="0"/>
            <a:ext cx="32918400" cy="21945600"/>
          </a:xfrm>
          <a:prstGeom prst="rect">
            <a:avLst/>
          </a:prstGeom>
        </p:spPr>
      </p:pic>
    </p:spTree>
    <p:extLst>
      <p:ext uri="{BB962C8B-B14F-4D97-AF65-F5344CB8AC3E}">
        <p14:creationId xmlns:p14="http://schemas.microsoft.com/office/powerpoint/2010/main" val="2399805357"/>
      </p:ext>
    </p:extLst>
  </p:cSld>
  <p:clrMap bg1="lt1" tx1="dk1" bg2="lt2" tx2="dk2" accent1="accent1" accent2="accent2" accent3="accent3" accent4="accent4" accent5="accent5" accent6="accent6" hlink="hlink" folHlink="folHlink"/>
  <p:sldLayoutIdLst>
    <p:sldLayoutId id="2147483687" r:id="rId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oi.org/10.1080/01621459.1984.10478080" TargetMode="Externa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https://doi.org/10.1111/cgf.12888" TargetMode="External"/><Relationship Id="rId4" Type="http://schemas.openxmlformats.org/officeDocument/2006/relationships/hyperlink" Target="https://doi.org/10.2307/2276829"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80CEB67-5D13-D745-B94C-7A94D27A26C0}"/>
              </a:ext>
            </a:extLst>
          </p:cNvPr>
          <p:cNvGraphicFramePr>
            <a:graphicFrameLocks noGrp="1"/>
          </p:cNvGraphicFramePr>
          <p:nvPr>
            <p:extLst>
              <p:ext uri="{D42A27DB-BD31-4B8C-83A1-F6EECF244321}">
                <p14:modId xmlns:p14="http://schemas.microsoft.com/office/powerpoint/2010/main" val="411934302"/>
              </p:ext>
            </p:extLst>
          </p:nvPr>
        </p:nvGraphicFramePr>
        <p:xfrm>
          <a:off x="964671" y="4605262"/>
          <a:ext cx="7280335" cy="7700596"/>
        </p:xfrm>
        <a:graphic>
          <a:graphicData uri="http://schemas.openxmlformats.org/drawingml/2006/table">
            <a:tbl>
              <a:tblPr firstRow="1" bandRow="1">
                <a:effectLst/>
                <a:tableStyleId>{2D5ABB26-0587-4C30-8999-92F81FD0307C}</a:tableStyleId>
              </a:tblPr>
              <a:tblGrid>
                <a:gridCol w="7280335">
                  <a:extLst>
                    <a:ext uri="{9D8B030D-6E8A-4147-A177-3AD203B41FA5}">
                      <a16:colId xmlns:a16="http://schemas.microsoft.com/office/drawing/2014/main" val="20000"/>
                    </a:ext>
                  </a:extLst>
                </a:gridCol>
              </a:tblGrid>
              <a:tr h="845985">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spc="100" baseline="0" dirty="0">
                          <a:solidFill>
                            <a:schemeClr val="bg1"/>
                          </a:solidFill>
                          <a:latin typeface="Arial" charset="0"/>
                          <a:ea typeface="Arial" charset="0"/>
                          <a:cs typeface="Arial" charset="0"/>
                        </a:rPr>
                        <a:t>Abstract</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6713044">
                <a:tc>
                  <a:txBody>
                    <a:bodyPr/>
                    <a:lstStyle/>
                    <a:p>
                      <a:pPr marL="0" marR="0" lvl="0" indent="0" algn="just" defTabSz="4388900" rtl="0" eaLnBrk="1" fontAlgn="auto" latinLnBrk="0" hangingPunct="1">
                        <a:lnSpc>
                          <a:spcPct val="100000"/>
                        </a:lnSpc>
                        <a:spcBef>
                          <a:spcPct val="20000"/>
                        </a:spcBef>
                        <a:spcAft>
                          <a:spcPts val="0"/>
                        </a:spcAft>
                        <a:buClrTx/>
                        <a:buSzTx/>
                        <a:buFont typeface="Arial" pitchFamily="34" charset="0"/>
                        <a:buNone/>
                        <a:tabLst/>
                        <a:defRPr/>
                      </a:pPr>
                      <a:r>
                        <a:rPr kumimoji="0" lang="en-US" sz="2000" b="0" i="0" u="none" strike="noStrike" kern="1200" cap="none" spc="0" normalizeH="0" baseline="0" noProof="0" dirty="0">
                          <a:ln>
                            <a:noFill/>
                          </a:ln>
                          <a:solidFill>
                            <a:srgbClr val="9C85C0">
                              <a:lumMod val="50000"/>
                            </a:srgbClr>
                          </a:solidFill>
                          <a:effectLst/>
                          <a:uLnTx/>
                          <a:uFillTx/>
                          <a:latin typeface="Times New Roman" pitchFamily="18" charset="0"/>
                          <a:ea typeface="+mn-ea"/>
                          <a:cs typeface="Times New Roman" pitchFamily="18" charset="0"/>
                        </a:rPr>
                        <a:t>The debate between pie charts and bar charts has persisted for over a century, yet no definitive consensus has emerged regarding which is more effective. This poster offers a comprehensive summary of the historical and empirical literature, analyzing the strengths and limitations of each chart type. Pie and bar charts were introduced by William Playfair in the early 1800s. By the early 20th century, strong criticisms of pie charts appeared in textbooks and design manuals. Brinton (1914) and </a:t>
                      </a:r>
                      <a:r>
                        <a:rPr kumimoji="0" lang="en-US" sz="2000" b="0" i="0" u="none" strike="noStrike" kern="1200" cap="none" spc="0" normalizeH="0" baseline="0" noProof="0" dirty="0" err="1">
                          <a:ln>
                            <a:noFill/>
                          </a:ln>
                          <a:solidFill>
                            <a:srgbClr val="9C85C0">
                              <a:lumMod val="50000"/>
                            </a:srgbClr>
                          </a:solidFill>
                          <a:effectLst/>
                          <a:uLnTx/>
                          <a:uFillTx/>
                          <a:latin typeface="Times New Roman" pitchFamily="18" charset="0"/>
                          <a:ea typeface="+mn-ea"/>
                          <a:cs typeface="Times New Roman" pitchFamily="18" charset="0"/>
                        </a:rPr>
                        <a:t>Karsten</a:t>
                      </a:r>
                      <a:r>
                        <a:rPr kumimoji="0" lang="en-US" sz="2000" b="0" i="0" u="none" strike="noStrike" kern="1200" cap="none" spc="0" normalizeH="0" baseline="0" noProof="0" dirty="0">
                          <a:ln>
                            <a:noFill/>
                          </a:ln>
                          <a:solidFill>
                            <a:srgbClr val="9C85C0">
                              <a:lumMod val="50000"/>
                            </a:srgbClr>
                          </a:solidFill>
                          <a:effectLst/>
                          <a:uLnTx/>
                          <a:uFillTx/>
                          <a:latin typeface="Times New Roman" pitchFamily="18" charset="0"/>
                          <a:ea typeface="+mn-ea"/>
                          <a:cs typeface="Times New Roman" pitchFamily="18" charset="0"/>
                        </a:rPr>
                        <a:t> (1923), for example, labeled pie charts as cognitively inefficient and even insulting to the reader's intelligence. </a:t>
                      </a:r>
                      <a:r>
                        <a:rPr kumimoji="0" lang="en-US" sz="2000" b="0" i="0" u="none" strike="noStrike" kern="1200" cap="none" spc="0" normalizeH="0" baseline="0" noProof="0" dirty="0" err="1">
                          <a:ln>
                            <a:noFill/>
                          </a:ln>
                          <a:solidFill>
                            <a:srgbClr val="9C85C0">
                              <a:lumMod val="50000"/>
                            </a:srgbClr>
                          </a:solidFill>
                          <a:effectLst/>
                          <a:uLnTx/>
                          <a:uFillTx/>
                          <a:latin typeface="Times New Roman" pitchFamily="18" charset="0"/>
                          <a:ea typeface="+mn-ea"/>
                          <a:cs typeface="Times New Roman" pitchFamily="18" charset="0"/>
                        </a:rPr>
                        <a:t>Eells</a:t>
                      </a:r>
                      <a:r>
                        <a:rPr kumimoji="0" lang="en-US" sz="2000" b="0" i="0" u="none" strike="noStrike" kern="1200" cap="none" spc="0" normalizeH="0" baseline="0" noProof="0" dirty="0">
                          <a:ln>
                            <a:noFill/>
                          </a:ln>
                          <a:solidFill>
                            <a:srgbClr val="9C85C0">
                              <a:lumMod val="50000"/>
                            </a:srgbClr>
                          </a:solidFill>
                          <a:effectLst/>
                          <a:uLnTx/>
                          <a:uFillTx/>
                          <a:latin typeface="Times New Roman" pitchFamily="18" charset="0"/>
                          <a:ea typeface="+mn-ea"/>
                          <a:cs typeface="Times New Roman" pitchFamily="18" charset="0"/>
                        </a:rPr>
                        <a:t> (1926) noted that while the sector method (pie chart) was common, horizontal bar charts were favored for speed and accuracy. Despite longstanding criticism, pie charts remain widely used today. This work synthesizes findings from early visual perception studies through to modern experiments (Spence &amp; Lewandowsky, 1991), highlighting that chart effectiveness often depends on task complexity. We aim to bridge historical insights with current empirical evidence to provide design guidance on when pie or bar charts are most appropriate.</a:t>
                      </a:r>
                    </a:p>
                    <a:p>
                      <a:pPr marL="0" marR="0" lvl="0" indent="0" algn="l" defTabSz="3657600" rtl="0" eaLnBrk="1" fontAlgn="auto" latinLnBrk="0" hangingPunct="1">
                        <a:lnSpc>
                          <a:spcPct val="100000"/>
                        </a:lnSpc>
                        <a:spcBef>
                          <a:spcPts val="0"/>
                        </a:spcBef>
                        <a:spcAft>
                          <a:spcPts val="1800"/>
                        </a:spcAft>
                        <a:buClrTx/>
                        <a:buSzTx/>
                        <a:buFontTx/>
                        <a:buNone/>
                        <a:tabLst/>
                        <a:defRPr/>
                      </a:pPr>
                      <a:endParaRPr lang="en-US" sz="2000" b="1" dirty="0">
                        <a:latin typeface="Arial" panose="020B0604020202020204" pitchFamily="34" charset="0"/>
                        <a:ea typeface="Times New Roman" charset="0"/>
                        <a:cs typeface="Arial" panose="020B0604020202020204" pitchFamily="34" charset="0"/>
                      </a:endParaRP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6" name="Table 5">
            <a:extLst>
              <a:ext uri="{FF2B5EF4-FFF2-40B4-BE49-F238E27FC236}">
                <a16:creationId xmlns:a16="http://schemas.microsoft.com/office/drawing/2014/main" id="{4AF9A610-B743-A14A-A1EB-933C8C477387}"/>
              </a:ext>
            </a:extLst>
          </p:cNvPr>
          <p:cNvGraphicFramePr>
            <a:graphicFrameLocks noGrp="1"/>
          </p:cNvGraphicFramePr>
          <p:nvPr>
            <p:extLst>
              <p:ext uri="{D42A27DB-BD31-4B8C-83A1-F6EECF244321}">
                <p14:modId xmlns:p14="http://schemas.microsoft.com/office/powerpoint/2010/main" val="3522607667"/>
              </p:ext>
            </p:extLst>
          </p:nvPr>
        </p:nvGraphicFramePr>
        <p:xfrm>
          <a:off x="25217977" y="4605264"/>
          <a:ext cx="7098520" cy="7235912"/>
        </p:xfrm>
        <a:graphic>
          <a:graphicData uri="http://schemas.openxmlformats.org/drawingml/2006/table">
            <a:tbl>
              <a:tblPr firstRow="1" bandRow="1">
                <a:effectLst/>
                <a:tableStyleId>{2D5ABB26-0587-4C30-8999-92F81FD0307C}</a:tableStyleId>
              </a:tblPr>
              <a:tblGrid>
                <a:gridCol w="7098520">
                  <a:extLst>
                    <a:ext uri="{9D8B030D-6E8A-4147-A177-3AD203B41FA5}">
                      <a16:colId xmlns:a16="http://schemas.microsoft.com/office/drawing/2014/main" val="20000"/>
                    </a:ext>
                  </a:extLst>
                </a:gridCol>
              </a:tblGrid>
              <a:tr h="650118">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kern="1200" spc="100" baseline="0" dirty="0">
                          <a:solidFill>
                            <a:schemeClr val="bg1"/>
                          </a:solidFill>
                          <a:latin typeface="Arial" charset="0"/>
                          <a:ea typeface="Arial" charset="0"/>
                          <a:cs typeface="Arial" charset="0"/>
                        </a:rPr>
                        <a:t>Conclusion</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6248360">
                <a:tc>
                  <a:txBody>
                    <a:bodyPr/>
                    <a:lstStyle/>
                    <a:p>
                      <a:pPr>
                        <a:spcAft>
                          <a:spcPts val="1800"/>
                        </a:spcAft>
                      </a:pPr>
                      <a:r>
                        <a:rPr lang="en-US" sz="2000" dirty="0">
                          <a:latin typeface="Times New Roman" charset="0"/>
                          <a:ea typeface="Times New Roman" charset="0"/>
                          <a:cs typeface="Times New Roman" charset="0"/>
                        </a:rPr>
                        <a:t>As of now, no one has determined a definitive winner between pie charts and bar charts. These two charts remain essential in every part of science, business, sociology, and related fields. The efficacy of various charts is contingent upon ratio, measurement, and perception aspects of the representation. In research, a chart should not be dismissed solely because it is deemed inadequate. Pie charts make it easier to assess proportions relative to the whole, but bar charts excel in comparing magnitudes and ranking activities. Performance fluctuates depending on whether the task entails value estimation, segment comparison, or identification of the major component. Generally, charts that clearly delineate comparative parts (e.g., adjacent slices or bold outlines) enhance interpretability. We have also discovered an intriguing fact that, despite the evolution of formats and digital interfaces, fundamental perceptual concepts (from </a:t>
                      </a:r>
                      <a:r>
                        <a:rPr lang="en-US" sz="2000" dirty="0" err="1">
                          <a:latin typeface="Times New Roman" charset="0"/>
                          <a:ea typeface="Times New Roman" charset="0"/>
                          <a:cs typeface="Times New Roman" charset="0"/>
                        </a:rPr>
                        <a:t>Eells</a:t>
                      </a:r>
                      <a:r>
                        <a:rPr lang="en-US" sz="2000" dirty="0">
                          <a:latin typeface="Times New Roman" charset="0"/>
                          <a:ea typeface="Times New Roman" charset="0"/>
                          <a:cs typeface="Times New Roman" charset="0"/>
                        </a:rPr>
                        <a:t>, Cleveland, &amp; McGill, etc.) continue to have validity. Nonetheless, this finding does not signify the conclusion of the pursuit for the optimal chart. Future research can clarify the dispute through improved experimental design and more compelling methodologies.</a:t>
                      </a: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7" name="Table 6">
            <a:extLst>
              <a:ext uri="{FF2B5EF4-FFF2-40B4-BE49-F238E27FC236}">
                <a16:creationId xmlns:a16="http://schemas.microsoft.com/office/drawing/2014/main" id="{749486CC-0EBB-0B47-AAD8-87C5E18B7CA2}"/>
              </a:ext>
            </a:extLst>
          </p:cNvPr>
          <p:cNvGraphicFramePr>
            <a:graphicFrameLocks noGrp="1"/>
          </p:cNvGraphicFramePr>
          <p:nvPr>
            <p:extLst>
              <p:ext uri="{D42A27DB-BD31-4B8C-83A1-F6EECF244321}">
                <p14:modId xmlns:p14="http://schemas.microsoft.com/office/powerpoint/2010/main" val="2856295222"/>
              </p:ext>
            </p:extLst>
          </p:nvPr>
        </p:nvGraphicFramePr>
        <p:xfrm>
          <a:off x="25217977" y="11896735"/>
          <a:ext cx="7467053" cy="5756134"/>
        </p:xfrm>
        <a:graphic>
          <a:graphicData uri="http://schemas.openxmlformats.org/drawingml/2006/table">
            <a:tbl>
              <a:tblPr firstRow="1" bandRow="1">
                <a:effectLst/>
                <a:tableStyleId>{2D5ABB26-0587-4C30-8999-92F81FD0307C}</a:tableStyleId>
              </a:tblPr>
              <a:tblGrid>
                <a:gridCol w="7467053">
                  <a:extLst>
                    <a:ext uri="{9D8B030D-6E8A-4147-A177-3AD203B41FA5}">
                      <a16:colId xmlns:a16="http://schemas.microsoft.com/office/drawing/2014/main" val="20000"/>
                    </a:ext>
                  </a:extLst>
                </a:gridCol>
              </a:tblGrid>
              <a:tr h="706371">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kern="1200" spc="100" baseline="0" dirty="0">
                          <a:solidFill>
                            <a:schemeClr val="bg1"/>
                          </a:solidFill>
                          <a:latin typeface="Arial" charset="0"/>
                          <a:ea typeface="Arial" charset="0"/>
                          <a:cs typeface="Arial" charset="0"/>
                        </a:rPr>
                        <a:t>Future Research</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4768582">
                <a:tc>
                  <a:txBody>
                    <a:bodyPr/>
                    <a:lstStyle/>
                    <a:p>
                      <a:pPr>
                        <a:spcAft>
                          <a:spcPts val="1800"/>
                        </a:spcAft>
                      </a:pPr>
                      <a:r>
                        <a:rPr lang="en-US" sz="2000" dirty="0">
                          <a:solidFill>
                            <a:schemeClr val="tx1"/>
                          </a:solidFill>
                          <a:latin typeface="Times New Roman" panose="02020603050405020304" pitchFamily="18" charset="0"/>
                          <a:ea typeface="Times New Roman" charset="0"/>
                          <a:cs typeface="Times New Roman" panose="02020603050405020304" pitchFamily="18" charset="0"/>
                        </a:rPr>
                        <a:t>Numerous constraints are present in both early and contemporary investigations.  Initial trials (from the 1920s to 1980s) frequently exhibited insufficient statistical rigor, characterized by delicate measurement frameworks and rudimentary designs.  Contemporary research (Spence1991; Hill2025) has implemented enhanced experimental designs, however, it continues to encounter difficulties, especially with participant diversity. Contemporary research predominantly utilizes student samples, so constrains generalizability and potentially fails to represent wider perceptual disparities across age, education, or cultural contexts.  Subsequent investigations ought to tackle this issue by enhancing sample variety and refining experimental methodologies.  This may reveal fresh insights and promote more inclusive, contextually suitable chart type. </a:t>
                      </a: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8" name="Table 7">
            <a:extLst>
              <a:ext uri="{FF2B5EF4-FFF2-40B4-BE49-F238E27FC236}">
                <a16:creationId xmlns:a16="http://schemas.microsoft.com/office/drawing/2014/main" id="{1B4F9A71-ACFA-C542-A80D-43C948294EFB}"/>
              </a:ext>
            </a:extLst>
          </p:cNvPr>
          <p:cNvGraphicFramePr>
            <a:graphicFrameLocks noGrp="1"/>
          </p:cNvGraphicFramePr>
          <p:nvPr>
            <p:extLst>
              <p:ext uri="{D42A27DB-BD31-4B8C-83A1-F6EECF244321}">
                <p14:modId xmlns:p14="http://schemas.microsoft.com/office/powerpoint/2010/main" val="788751805"/>
              </p:ext>
            </p:extLst>
          </p:nvPr>
        </p:nvGraphicFramePr>
        <p:xfrm>
          <a:off x="964672" y="11841176"/>
          <a:ext cx="7207864" cy="8578370"/>
        </p:xfrm>
        <a:graphic>
          <a:graphicData uri="http://schemas.openxmlformats.org/drawingml/2006/table">
            <a:tbl>
              <a:tblPr firstRow="1" bandRow="1">
                <a:effectLst/>
                <a:tableStyleId>{2D5ABB26-0587-4C30-8999-92F81FD0307C}</a:tableStyleId>
              </a:tblPr>
              <a:tblGrid>
                <a:gridCol w="7207864">
                  <a:extLst>
                    <a:ext uri="{9D8B030D-6E8A-4147-A177-3AD203B41FA5}">
                      <a16:colId xmlns:a16="http://schemas.microsoft.com/office/drawing/2014/main" val="20000"/>
                    </a:ext>
                  </a:extLst>
                </a:gridCol>
              </a:tblGrid>
              <a:tr h="979976">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kern="1200" spc="100" baseline="0" dirty="0">
                          <a:solidFill>
                            <a:schemeClr val="bg1"/>
                          </a:solidFill>
                          <a:latin typeface="Arial" charset="0"/>
                          <a:ea typeface="Arial" charset="0"/>
                          <a:cs typeface="Arial" charset="0"/>
                        </a:rPr>
                        <a:t>Experimental Description</a:t>
                      </a:r>
                    </a:p>
                  </a:txBody>
                  <a:tcPr marL="219456" marR="219456" marT="219456" marB="219456">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7590818">
                <a:tc>
                  <a:txBody>
                    <a:bodyPr/>
                    <a:lstStyle/>
                    <a:p>
                      <a:pPr marL="0" indent="0" algn="just">
                        <a:spcBef>
                          <a:spcPts val="0"/>
                        </a:spcBef>
                        <a:spcAft>
                          <a:spcPts val="1800"/>
                        </a:spcAft>
                        <a:buFont typeface="Arial" charset="0"/>
                        <a:buNone/>
                      </a:pPr>
                      <a:r>
                        <a:rPr lang="en-US" sz="2000" i="0" dirty="0">
                          <a:latin typeface="Times New Roman" charset="0"/>
                          <a:ea typeface="Times New Roman" charset="0"/>
                          <a:cs typeface="Times New Roman" charset="0"/>
                        </a:rPr>
                        <a:t>This project synthesizes almost a century of experimental research comparing pie charts and bar charts for part-whole data display</a:t>
                      </a:r>
                    </a:p>
                    <a:p>
                      <a:pPr marL="342900" indent="-342900" algn="just">
                        <a:spcBef>
                          <a:spcPts val="0"/>
                        </a:spcBef>
                        <a:spcAft>
                          <a:spcPts val="1800"/>
                        </a:spcAft>
                        <a:buFont typeface="Wingdings" panose="05000000000000000000" pitchFamily="2" charset="2"/>
                        <a:buChar char="§"/>
                      </a:pPr>
                      <a:r>
                        <a:rPr lang="en-US" sz="2000" i="0" dirty="0">
                          <a:latin typeface="Times New Roman" charset="0"/>
                          <a:ea typeface="Times New Roman" charset="0"/>
                          <a:cs typeface="Times New Roman" charset="0"/>
                        </a:rPr>
                        <a:t>Early research (</a:t>
                      </a:r>
                      <a:r>
                        <a:rPr lang="en-US" sz="2000" i="0" dirty="0" err="1">
                          <a:latin typeface="Times New Roman" charset="0"/>
                          <a:ea typeface="Times New Roman" charset="0"/>
                          <a:cs typeface="Times New Roman" charset="0"/>
                        </a:rPr>
                        <a:t>Eells</a:t>
                      </a:r>
                      <a:r>
                        <a:rPr lang="en-US" sz="2000" i="0" dirty="0">
                          <a:latin typeface="Times New Roman" charset="0"/>
                          <a:ea typeface="Times New Roman" charset="0"/>
                          <a:cs typeface="Times New Roman" charset="0"/>
                        </a:rPr>
                        <a:t>, 1926; </a:t>
                      </a:r>
                      <a:r>
                        <a:rPr lang="en-US" sz="2000" i="0" dirty="0" err="1">
                          <a:latin typeface="Times New Roman" charset="0"/>
                          <a:ea typeface="Times New Roman" charset="0"/>
                          <a:cs typeface="Times New Roman" charset="0"/>
                        </a:rPr>
                        <a:t>Croxton</a:t>
                      </a:r>
                      <a:r>
                        <a:rPr lang="en-US" sz="2000" i="0" dirty="0">
                          <a:latin typeface="Times New Roman" charset="0"/>
                          <a:ea typeface="Times New Roman" charset="0"/>
                          <a:cs typeface="Times New Roman" charset="0"/>
                        </a:rPr>
                        <a:t>, 1927; Von </a:t>
                      </a:r>
                      <a:r>
                        <a:rPr lang="en-US" sz="2000" i="0" dirty="0" err="1">
                          <a:latin typeface="Times New Roman" charset="0"/>
                          <a:ea typeface="Times New Roman" charset="0"/>
                          <a:cs typeface="Times New Roman" charset="0"/>
                        </a:rPr>
                        <a:t>Huhn</a:t>
                      </a:r>
                      <a:r>
                        <a:rPr lang="en-US" sz="2000" i="0" dirty="0">
                          <a:latin typeface="Times New Roman" charset="0"/>
                          <a:ea typeface="Times New Roman" charset="0"/>
                          <a:cs typeface="Times New Roman" charset="0"/>
                        </a:rPr>
                        <a:t>, 1927) focused on proportion estimation. Participants estimated chart section percentages. Both studies found that pie charts were more accurate, especially with equal-sized or many components. Comparison-based activities (Von </a:t>
                      </a:r>
                      <a:r>
                        <a:rPr lang="en-US" sz="2000" i="0" dirty="0" err="1">
                          <a:latin typeface="Times New Roman" charset="0"/>
                          <a:ea typeface="Times New Roman" charset="0"/>
                          <a:cs typeface="Times New Roman" charset="0"/>
                        </a:rPr>
                        <a:t>Huhn</a:t>
                      </a:r>
                      <a:r>
                        <a:rPr lang="en-US" sz="2000" i="0" dirty="0">
                          <a:latin typeface="Times New Roman" charset="0"/>
                          <a:ea typeface="Times New Roman" charset="0"/>
                          <a:cs typeface="Times New Roman" charset="0"/>
                        </a:rPr>
                        <a:t>, 1927) tested magnitude comparison skills by comparing A and B. </a:t>
                      </a:r>
                    </a:p>
                    <a:p>
                      <a:pPr marL="342900" indent="-342900" algn="just">
                        <a:spcBef>
                          <a:spcPts val="0"/>
                        </a:spcBef>
                        <a:spcAft>
                          <a:spcPts val="1800"/>
                        </a:spcAft>
                        <a:buFont typeface="Wingdings" panose="05000000000000000000" pitchFamily="2" charset="2"/>
                        <a:buChar char="§"/>
                      </a:pPr>
                      <a:r>
                        <a:rPr lang="en-US" sz="2000" i="0" dirty="0">
                          <a:latin typeface="Times New Roman" charset="0"/>
                          <a:ea typeface="Times New Roman" charset="0"/>
                          <a:cs typeface="Times New Roman" charset="0"/>
                        </a:rPr>
                        <a:t>Recent research has expanded visual tasks (Spence 1991; Simkin 1987). They compared bar, pie, and table charts in timed and untimed activities like A against B+C and A+B vs C+D. The graphical perception framework by Cleveland and </a:t>
                      </a:r>
                      <a:r>
                        <a:rPr lang="en-US" sz="2000" i="0" dirty="0" err="1">
                          <a:latin typeface="Times New Roman" charset="0"/>
                          <a:ea typeface="Times New Roman" charset="0"/>
                          <a:cs typeface="Times New Roman" charset="0"/>
                        </a:rPr>
                        <a:t>MacGill</a:t>
                      </a:r>
                      <a:r>
                        <a:rPr lang="en-US" sz="2000" i="0" dirty="0">
                          <a:latin typeface="Times New Roman" charset="0"/>
                          <a:ea typeface="Times New Roman" charset="0"/>
                          <a:cs typeface="Times New Roman" charset="0"/>
                        </a:rPr>
                        <a:t> (1984–1986) examined how visual encodings like position, length, angle, and area affect judgment accuracy. </a:t>
                      </a:r>
                    </a:p>
                    <a:p>
                      <a:pPr marL="342900" indent="-342900" algn="just">
                        <a:spcBef>
                          <a:spcPts val="0"/>
                        </a:spcBef>
                        <a:spcAft>
                          <a:spcPts val="1800"/>
                        </a:spcAft>
                        <a:buFont typeface="Wingdings" panose="05000000000000000000" pitchFamily="2" charset="2"/>
                        <a:buChar char="§"/>
                      </a:pPr>
                      <a:r>
                        <a:rPr lang="en-US" sz="2000" i="0" dirty="0">
                          <a:latin typeface="Times New Roman" charset="0"/>
                          <a:ea typeface="Times New Roman" charset="0"/>
                          <a:cs typeface="Times New Roman" charset="0"/>
                        </a:rPr>
                        <a:t>New online studies by </a:t>
                      </a:r>
                      <a:r>
                        <a:rPr lang="en-US" sz="2000" i="0" dirty="0" err="1">
                          <a:latin typeface="Times New Roman" charset="0"/>
                          <a:ea typeface="Times New Roman" charset="0"/>
                          <a:cs typeface="Times New Roman" charset="0"/>
                        </a:rPr>
                        <a:t>Skau</a:t>
                      </a:r>
                      <a:r>
                        <a:rPr lang="en-US" sz="2000" i="0" dirty="0">
                          <a:latin typeface="Times New Roman" charset="0"/>
                          <a:ea typeface="Times New Roman" charset="0"/>
                          <a:cs typeface="Times New Roman" charset="0"/>
                        </a:rPr>
                        <a:t> &amp; </a:t>
                      </a:r>
                      <a:r>
                        <a:rPr lang="en-US" sz="2000" i="0" dirty="0" err="1">
                          <a:latin typeface="Times New Roman" charset="0"/>
                          <a:ea typeface="Times New Roman" charset="0"/>
                          <a:cs typeface="Times New Roman" charset="0"/>
                        </a:rPr>
                        <a:t>Kosara</a:t>
                      </a:r>
                      <a:r>
                        <a:rPr lang="en-US" sz="2000" i="0" dirty="0">
                          <a:latin typeface="Times New Roman" charset="0"/>
                          <a:ea typeface="Times New Roman" charset="0"/>
                          <a:cs typeface="Times New Roman" charset="0"/>
                        </a:rPr>
                        <a:t> (2016) and Hill (2025) examined perceptual biases and distortions. They showed that exploding or elliptical pies reduce accuracy, while standard pie charts are still successful in part-whole estimate tasks. Hill also examined ranking and size estimation, proving that no chart form works well for all tasks. </a:t>
                      </a: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13" name="Table 12">
            <a:extLst>
              <a:ext uri="{FF2B5EF4-FFF2-40B4-BE49-F238E27FC236}">
                <a16:creationId xmlns:a16="http://schemas.microsoft.com/office/drawing/2014/main" id="{52720AD4-341E-EC4C-AD4B-33DC2D7986F4}"/>
              </a:ext>
            </a:extLst>
          </p:cNvPr>
          <p:cNvGraphicFramePr>
            <a:graphicFrameLocks noGrp="1"/>
          </p:cNvGraphicFramePr>
          <p:nvPr>
            <p:extLst>
              <p:ext uri="{D42A27DB-BD31-4B8C-83A1-F6EECF244321}">
                <p14:modId xmlns:p14="http://schemas.microsoft.com/office/powerpoint/2010/main" val="2460995009"/>
              </p:ext>
            </p:extLst>
          </p:nvPr>
        </p:nvGraphicFramePr>
        <p:xfrm>
          <a:off x="25420086" y="17217964"/>
          <a:ext cx="7207864" cy="3339574"/>
        </p:xfrm>
        <a:graphic>
          <a:graphicData uri="http://schemas.openxmlformats.org/drawingml/2006/table">
            <a:tbl>
              <a:tblPr firstRow="1" bandRow="1">
                <a:solidFill>
                  <a:srgbClr val="9D1625"/>
                </a:solidFill>
                <a:effectLst/>
                <a:tableStyleId>{5C22544A-7EE6-4342-B048-85BDC9FD1C3A}</a:tableStyleId>
              </a:tblPr>
              <a:tblGrid>
                <a:gridCol w="7207864">
                  <a:extLst>
                    <a:ext uri="{9D8B030D-6E8A-4147-A177-3AD203B41FA5}">
                      <a16:colId xmlns:a16="http://schemas.microsoft.com/office/drawing/2014/main" val="20000"/>
                    </a:ext>
                  </a:extLst>
                </a:gridCol>
              </a:tblGrid>
              <a:tr h="849560">
                <a:tc>
                  <a:txBody>
                    <a:bodyPr/>
                    <a:lstStyle/>
                    <a:p>
                      <a:pPr algn="l"/>
                      <a:r>
                        <a:rPr lang="en-US" sz="3600" b="1" spc="300" dirty="0">
                          <a:latin typeface="Arial" charset="0"/>
                          <a:ea typeface="Arial" charset="0"/>
                          <a:cs typeface="Arial" charset="0"/>
                        </a:rPr>
                        <a:t>Reference</a:t>
                      </a:r>
                    </a:p>
                  </a:txBody>
                  <a:tcPr marL="219456" marR="548640" marT="219456" marB="21945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D1824"/>
                    </a:solidFill>
                  </a:tcPr>
                </a:tc>
                <a:extLst>
                  <a:ext uri="{0D108BD9-81ED-4DB2-BD59-A6C34878D82A}">
                    <a16:rowId xmlns:a16="http://schemas.microsoft.com/office/drawing/2014/main" val="10000"/>
                  </a:ext>
                </a:extLst>
              </a:tr>
              <a:tr h="2352022">
                <a:tc>
                  <a:txBody>
                    <a:bodyPr/>
                    <a:lstStyle/>
                    <a:p>
                      <a:pPr marL="342900" indent="-342900" algn="l">
                        <a:spcAft>
                          <a:spcPts val="1800"/>
                        </a:spcAft>
                        <a:buFont typeface="Arial" panose="020B0604020202020204" pitchFamily="34" charset="0"/>
                        <a:buChar char="•"/>
                      </a:pPr>
                      <a:r>
                        <a:rPr lang="en-US" sz="1700" b="0" i="0" kern="1200" dirty="0">
                          <a:solidFill>
                            <a:schemeClr val="bg1">
                              <a:lumMod val="95000"/>
                            </a:schemeClr>
                          </a:solidFill>
                          <a:effectLst/>
                          <a:latin typeface="Times New Roman" panose="02020603050405020304" pitchFamily="18" charset="0"/>
                          <a:ea typeface="+mn-ea"/>
                          <a:cs typeface="Times New Roman" panose="02020603050405020304" pitchFamily="18" charset="0"/>
                        </a:rPr>
                        <a:t>Cleveland, McGill.  1984 </a:t>
                      </a:r>
                      <a:r>
                        <a:rPr lang="en-US" sz="1700" b="0" kern="1200" dirty="0">
                          <a:solidFill>
                            <a:schemeClr val="bg1"/>
                          </a:solidFill>
                          <a:latin typeface="Times New Roman" panose="02020603050405020304" pitchFamily="18" charset="0"/>
                          <a:ea typeface="Arial" charset="0"/>
                          <a:cs typeface="Times New Roman" panose="02020603050405020304" pitchFamily="18" charset="0"/>
                          <a:hlinkClick r:id="rId3"/>
                        </a:rPr>
                        <a:t>https://doi.org/10.1080/01621459.1984.10478080</a:t>
                      </a:r>
                      <a:endParaRPr lang="en-US" sz="1700" b="0" kern="1200" dirty="0">
                        <a:solidFill>
                          <a:schemeClr val="bg1"/>
                        </a:solidFill>
                        <a:latin typeface="Times New Roman" panose="02020603050405020304" pitchFamily="18" charset="0"/>
                        <a:ea typeface="Arial" charset="0"/>
                        <a:cs typeface="Times New Roman" panose="02020603050405020304" pitchFamily="18" charset="0"/>
                      </a:endParaRPr>
                    </a:p>
                    <a:p>
                      <a:pPr marL="342900" indent="-342900" algn="l">
                        <a:spcAft>
                          <a:spcPts val="1800"/>
                        </a:spcAft>
                        <a:buFont typeface="Arial" panose="020B0604020202020204" pitchFamily="34" charset="0"/>
                        <a:buChar char="•"/>
                      </a:pPr>
                      <a:r>
                        <a:rPr lang="en-US" sz="1700" b="0" kern="1200" dirty="0" err="1">
                          <a:solidFill>
                            <a:schemeClr val="bg1"/>
                          </a:solidFill>
                          <a:latin typeface="Times New Roman" panose="02020603050405020304" pitchFamily="18" charset="0"/>
                          <a:ea typeface="Arial" charset="0"/>
                          <a:cs typeface="Times New Roman" panose="02020603050405020304" pitchFamily="18" charset="0"/>
                        </a:rPr>
                        <a:t>Croxton</a:t>
                      </a:r>
                      <a:r>
                        <a:rPr lang="en-US" sz="1700" b="0" kern="1200" dirty="0">
                          <a:solidFill>
                            <a:schemeClr val="bg1"/>
                          </a:solidFill>
                          <a:latin typeface="Times New Roman" panose="02020603050405020304" pitchFamily="18" charset="0"/>
                          <a:ea typeface="Arial" charset="0"/>
                          <a:cs typeface="Times New Roman" panose="02020603050405020304" pitchFamily="18" charset="0"/>
                        </a:rPr>
                        <a:t>, Stryker; 1927 </a:t>
                      </a:r>
                      <a:r>
                        <a:rPr lang="en-US" sz="1700" b="0" kern="1200" dirty="0">
                          <a:solidFill>
                            <a:schemeClr val="bg1"/>
                          </a:solidFill>
                          <a:latin typeface="Times New Roman" panose="02020603050405020304" pitchFamily="18" charset="0"/>
                          <a:ea typeface="Arial" charset="0"/>
                          <a:cs typeface="Times New Roman" panose="02020603050405020304" pitchFamily="18" charset="0"/>
                          <a:hlinkClick r:id="rId4"/>
                        </a:rPr>
                        <a:t>https://doi.org/10.2307/2276829</a:t>
                      </a:r>
                      <a:endParaRPr lang="en-US" sz="1700" b="0" kern="1200" dirty="0">
                        <a:solidFill>
                          <a:schemeClr val="bg1"/>
                        </a:solidFill>
                        <a:latin typeface="Times New Roman" panose="02020603050405020304" pitchFamily="18" charset="0"/>
                        <a:ea typeface="Arial" charset="0"/>
                        <a:cs typeface="Times New Roman" panose="02020603050405020304" pitchFamily="18" charset="0"/>
                      </a:endParaRPr>
                    </a:p>
                    <a:p>
                      <a:pPr marL="342900" indent="-342900" algn="l">
                        <a:spcAft>
                          <a:spcPts val="1800"/>
                        </a:spcAft>
                        <a:buFont typeface="Arial" panose="020B0604020202020204" pitchFamily="34" charset="0"/>
                        <a:buChar char="•"/>
                      </a:pPr>
                      <a:r>
                        <a:rPr lang="en-US" sz="1700" b="0" kern="1200" dirty="0" err="1">
                          <a:solidFill>
                            <a:schemeClr val="bg1"/>
                          </a:solidFill>
                          <a:latin typeface="Times New Roman" panose="02020603050405020304" pitchFamily="18" charset="0"/>
                          <a:ea typeface="Arial" charset="0"/>
                          <a:cs typeface="Times New Roman" panose="02020603050405020304" pitchFamily="18" charset="0"/>
                        </a:rPr>
                        <a:t>Skau</a:t>
                      </a:r>
                      <a:r>
                        <a:rPr lang="en-US" sz="1700" b="0" kern="1200" dirty="0">
                          <a:solidFill>
                            <a:schemeClr val="bg1"/>
                          </a:solidFill>
                          <a:latin typeface="Times New Roman" panose="02020603050405020304" pitchFamily="18" charset="0"/>
                          <a:ea typeface="Arial" charset="0"/>
                          <a:cs typeface="Times New Roman" panose="02020603050405020304" pitchFamily="18" charset="0"/>
                        </a:rPr>
                        <a:t>, </a:t>
                      </a:r>
                      <a:r>
                        <a:rPr lang="en-US" sz="1700" b="0" kern="1200" dirty="0" err="1">
                          <a:solidFill>
                            <a:schemeClr val="bg1"/>
                          </a:solidFill>
                          <a:latin typeface="Times New Roman" panose="02020603050405020304" pitchFamily="18" charset="0"/>
                          <a:ea typeface="Arial" charset="0"/>
                          <a:cs typeface="Times New Roman" panose="02020603050405020304" pitchFamily="18" charset="0"/>
                        </a:rPr>
                        <a:t>Kosara</a:t>
                      </a:r>
                      <a:r>
                        <a:rPr lang="en-US" sz="1700" b="0" kern="1200" dirty="0">
                          <a:solidFill>
                            <a:schemeClr val="bg1"/>
                          </a:solidFill>
                          <a:latin typeface="Times New Roman" panose="02020603050405020304" pitchFamily="18" charset="0"/>
                          <a:ea typeface="Arial" charset="0"/>
                          <a:cs typeface="Times New Roman" panose="02020603050405020304" pitchFamily="18" charset="0"/>
                        </a:rPr>
                        <a:t>; 2016 </a:t>
                      </a:r>
                      <a:r>
                        <a:rPr lang="en-US" sz="1700" b="0" kern="1200" dirty="0">
                          <a:solidFill>
                            <a:schemeClr val="bg1"/>
                          </a:solidFill>
                          <a:latin typeface="Times New Roman" panose="02020603050405020304" pitchFamily="18" charset="0"/>
                          <a:ea typeface="Arial" charset="0"/>
                          <a:cs typeface="Times New Roman" panose="02020603050405020304" pitchFamily="18" charset="0"/>
                          <a:hlinkClick r:id="rId5"/>
                        </a:rPr>
                        <a:t>https://doi.org/10.1111/cgf.12888</a:t>
                      </a:r>
                      <a:endParaRPr lang="en-US" sz="1700" b="0" kern="1200" dirty="0">
                        <a:solidFill>
                          <a:schemeClr val="bg1"/>
                        </a:solidFill>
                        <a:latin typeface="Times New Roman" panose="02020603050405020304" pitchFamily="18" charset="0"/>
                        <a:ea typeface="Arial" charset="0"/>
                        <a:cs typeface="Times New Roman" panose="02020603050405020304" pitchFamily="18" charset="0"/>
                      </a:endParaRPr>
                    </a:p>
                  </a:txBody>
                  <a:tcPr marL="219456" marR="1188720" marT="219456" marB="274320">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bg2">
                          <a:lumMod val="90000"/>
                        </a:schemeClr>
                      </a:solidFill>
                      <a:prstDash val="solid"/>
                      <a:round/>
                      <a:headEnd type="none" w="med" len="med"/>
                      <a:tailEnd type="none" w="med" len="med"/>
                    </a:lnB>
                    <a:lnTlToBr w="12700" cmpd="sng">
                      <a:noFill/>
                      <a:prstDash val="solid"/>
                    </a:lnTlToBr>
                    <a:lnBlToTr w="12700" cmpd="sng">
                      <a:noFill/>
                      <a:prstDash val="solid"/>
                    </a:lnBlToTr>
                    <a:solidFill>
                      <a:srgbClr val="CB2433"/>
                    </a:solidFill>
                  </a:tcPr>
                </a:tc>
                <a:extLst>
                  <a:ext uri="{0D108BD9-81ED-4DB2-BD59-A6C34878D82A}">
                    <a16:rowId xmlns:a16="http://schemas.microsoft.com/office/drawing/2014/main" val="10001"/>
                  </a:ext>
                </a:extLst>
              </a:tr>
            </a:tbl>
          </a:graphicData>
        </a:graphic>
      </p:graphicFrame>
      <p:sp>
        <p:nvSpPr>
          <p:cNvPr id="14" name="TextBox 13">
            <a:extLst>
              <a:ext uri="{FF2B5EF4-FFF2-40B4-BE49-F238E27FC236}">
                <a16:creationId xmlns:a16="http://schemas.microsoft.com/office/drawing/2014/main" id="{AADDAD32-565D-9045-8DB1-5C1E0729AE65}"/>
              </a:ext>
            </a:extLst>
          </p:cNvPr>
          <p:cNvSpPr txBox="1"/>
          <p:nvPr/>
        </p:nvSpPr>
        <p:spPr>
          <a:xfrm>
            <a:off x="8245006" y="718162"/>
            <a:ext cx="25881629" cy="1200329"/>
          </a:xfrm>
          <a:prstGeom prst="rect">
            <a:avLst/>
          </a:prstGeom>
          <a:noFill/>
        </p:spPr>
        <p:txBody>
          <a:bodyPr wrap="square" rtlCol="0">
            <a:spAutoFit/>
          </a:bodyPr>
          <a:lstStyle/>
          <a:p>
            <a:pPr>
              <a:lnSpc>
                <a:spcPct val="80000"/>
              </a:lnSpc>
            </a:pPr>
            <a:r>
              <a:rPr lang="en-US" sz="9000" b="1" spc="60" dirty="0">
                <a:solidFill>
                  <a:schemeClr val="bg1"/>
                </a:solidFill>
                <a:latin typeface="Arial"/>
                <a:cs typeface="Arial"/>
              </a:rPr>
              <a:t>100 Years of Pies vs Bars</a:t>
            </a:r>
          </a:p>
        </p:txBody>
      </p:sp>
      <p:sp>
        <p:nvSpPr>
          <p:cNvPr id="15" name="TextBox 14">
            <a:extLst>
              <a:ext uri="{FF2B5EF4-FFF2-40B4-BE49-F238E27FC236}">
                <a16:creationId xmlns:a16="http://schemas.microsoft.com/office/drawing/2014/main" id="{17073839-689F-544B-AF01-215451453DFE}"/>
              </a:ext>
            </a:extLst>
          </p:cNvPr>
          <p:cNvSpPr txBox="1"/>
          <p:nvPr/>
        </p:nvSpPr>
        <p:spPr>
          <a:xfrm>
            <a:off x="8324720" y="1762278"/>
            <a:ext cx="25881627" cy="707886"/>
          </a:xfrm>
          <a:prstGeom prst="rect">
            <a:avLst/>
          </a:prstGeom>
          <a:noFill/>
        </p:spPr>
        <p:txBody>
          <a:bodyPr wrap="square" rtlCol="0">
            <a:spAutoFit/>
          </a:bodyPr>
          <a:lstStyle/>
          <a:p>
            <a:pPr>
              <a:lnSpc>
                <a:spcPct val="80000"/>
              </a:lnSpc>
            </a:pPr>
            <a:r>
              <a:rPr lang="en-US" sz="5000" i="1" dirty="0">
                <a:solidFill>
                  <a:schemeClr val="bg1"/>
                </a:solidFill>
                <a:latin typeface="Times New Roman" charset="0"/>
                <a:ea typeface="Times New Roman" charset="0"/>
                <a:cs typeface="Times New Roman" charset="0"/>
              </a:rPr>
              <a:t>Maksuda Toma and Susan </a:t>
            </a:r>
            <a:r>
              <a:rPr lang="en-US" sz="5000" i="1" dirty="0" err="1">
                <a:solidFill>
                  <a:schemeClr val="bg1"/>
                </a:solidFill>
                <a:latin typeface="Times New Roman" charset="0"/>
                <a:ea typeface="Times New Roman" charset="0"/>
                <a:cs typeface="Times New Roman" charset="0"/>
              </a:rPr>
              <a:t>Vanderplas</a:t>
            </a:r>
            <a:endParaRPr lang="en-US" sz="5000" i="1" dirty="0">
              <a:solidFill>
                <a:schemeClr val="bg1"/>
              </a:solidFill>
              <a:latin typeface="Times New Roman" charset="0"/>
              <a:ea typeface="Times New Roman" charset="0"/>
              <a:cs typeface="Times New Roman" charset="0"/>
            </a:endParaRPr>
          </a:p>
        </p:txBody>
      </p:sp>
      <p:sp>
        <p:nvSpPr>
          <p:cNvPr id="16" name="TextBox 15">
            <a:extLst>
              <a:ext uri="{FF2B5EF4-FFF2-40B4-BE49-F238E27FC236}">
                <a16:creationId xmlns:a16="http://schemas.microsoft.com/office/drawing/2014/main" id="{AFC04EEE-8A99-404E-A855-0C691B2DA487}"/>
              </a:ext>
            </a:extLst>
          </p:cNvPr>
          <p:cNvSpPr txBox="1"/>
          <p:nvPr/>
        </p:nvSpPr>
        <p:spPr>
          <a:xfrm>
            <a:off x="8404432" y="2753798"/>
            <a:ext cx="25881627" cy="535531"/>
          </a:xfrm>
          <a:prstGeom prst="rect">
            <a:avLst/>
          </a:prstGeom>
          <a:noFill/>
        </p:spPr>
        <p:txBody>
          <a:bodyPr wrap="square" rtlCol="0">
            <a:spAutoFit/>
          </a:bodyPr>
          <a:lstStyle/>
          <a:p>
            <a:pPr>
              <a:lnSpc>
                <a:spcPct val="80000"/>
              </a:lnSpc>
            </a:pPr>
            <a:r>
              <a:rPr lang="en-US" sz="3600" i="1" dirty="0">
                <a:solidFill>
                  <a:schemeClr val="bg1"/>
                </a:solidFill>
                <a:latin typeface="Times New Roman" charset="0"/>
                <a:ea typeface="Times New Roman" charset="0"/>
                <a:cs typeface="Times New Roman" charset="0"/>
              </a:rPr>
              <a:t>Statistics Department, University of  Nebraska Lincoln</a:t>
            </a:r>
          </a:p>
        </p:txBody>
      </p:sp>
      <p:graphicFrame>
        <p:nvGraphicFramePr>
          <p:cNvPr id="18" name="Table 17">
            <a:extLst>
              <a:ext uri="{FF2B5EF4-FFF2-40B4-BE49-F238E27FC236}">
                <a16:creationId xmlns:a16="http://schemas.microsoft.com/office/drawing/2014/main" id="{F1EA910B-DF6A-0045-AC36-CE1BB6DBCF79}"/>
              </a:ext>
            </a:extLst>
          </p:cNvPr>
          <p:cNvGraphicFramePr>
            <a:graphicFrameLocks noGrp="1"/>
          </p:cNvGraphicFramePr>
          <p:nvPr>
            <p:extLst>
              <p:ext uri="{D42A27DB-BD31-4B8C-83A1-F6EECF244321}">
                <p14:modId xmlns:p14="http://schemas.microsoft.com/office/powerpoint/2010/main" val="1027854418"/>
              </p:ext>
            </p:extLst>
          </p:nvPr>
        </p:nvGraphicFramePr>
        <p:xfrm>
          <a:off x="18460503" y="8708667"/>
          <a:ext cx="6524739" cy="8944202"/>
        </p:xfrm>
        <a:graphic>
          <a:graphicData uri="http://schemas.openxmlformats.org/drawingml/2006/table">
            <a:tbl>
              <a:tblPr firstRow="1" bandRow="1">
                <a:effectLst/>
                <a:tableStyleId>{2D5ABB26-0587-4C30-8999-92F81FD0307C}</a:tableStyleId>
              </a:tblPr>
              <a:tblGrid>
                <a:gridCol w="6524739">
                  <a:extLst>
                    <a:ext uri="{9D8B030D-6E8A-4147-A177-3AD203B41FA5}">
                      <a16:colId xmlns:a16="http://schemas.microsoft.com/office/drawing/2014/main" val="20000"/>
                    </a:ext>
                  </a:extLst>
                </a:gridCol>
              </a:tblGrid>
              <a:tr h="1102151">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600" b="1" kern="1200" spc="100" baseline="0" dirty="0">
                          <a:solidFill>
                            <a:schemeClr val="bg1"/>
                          </a:solidFill>
                          <a:latin typeface="Arial" charset="0"/>
                          <a:ea typeface="Arial" charset="0"/>
                          <a:cs typeface="Arial" charset="0"/>
                        </a:rPr>
                        <a:t>Result</a:t>
                      </a:r>
                    </a:p>
                  </a:txBody>
                  <a:tcPr marL="365760" marR="365760" marT="228600" marB="22860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6746497">
                <a:tc>
                  <a:txBody>
                    <a:bodyPr/>
                    <a:lstStyle/>
                    <a:p>
                      <a:pPr marL="0" indent="0" algn="l">
                        <a:buFont typeface="Wingdings" panose="05000000000000000000" pitchFamily="2" charset="2"/>
                        <a:buNone/>
                      </a:pPr>
                      <a:r>
                        <a:rPr lang="en-US" sz="2000" dirty="0"/>
                        <a:t> </a:t>
                      </a:r>
                      <a:r>
                        <a:rPr lang="en-US" sz="2000" b="1" dirty="0">
                          <a:latin typeface="Times New Roman" panose="02020603050405020304" pitchFamily="18" charset="0"/>
                          <a:cs typeface="Times New Roman" panose="02020603050405020304" pitchFamily="18" charset="0"/>
                        </a:rPr>
                        <a:t>The effectiveness of pie, bar charts depends heavily on the task type.</a:t>
                      </a:r>
                    </a:p>
                    <a:p>
                      <a:pPr marL="342900" indent="-342900" algn="l">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A vs B (Direct Comparison)</a:t>
                      </a:r>
                      <a:r>
                        <a:rPr lang="en-US" sz="2000" dirty="0">
                          <a:latin typeface="Times New Roman" panose="02020603050405020304" pitchFamily="18" charset="0"/>
                          <a:cs typeface="Times New Roman" panose="02020603050405020304" pitchFamily="18" charset="0"/>
                        </a:rPr>
                        <a:t>: Bar charts perform best in accuracy, speed, and user preference for comparing two values</a:t>
                      </a:r>
                    </a:p>
                    <a:p>
                      <a:pPr marL="342900" indent="-342900" algn="l">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A / (A + B) (Part-to-Whole Estimation)</a:t>
                      </a:r>
                      <a:r>
                        <a:rPr lang="en-US" sz="2000" dirty="0">
                          <a:latin typeface="Times New Roman" panose="02020603050405020304" pitchFamily="18" charset="0"/>
                          <a:cs typeface="Times New Roman" panose="02020603050405020304" pitchFamily="18" charset="0"/>
                        </a:rPr>
                        <a:t>: Pie charts lead to more accurate judgments in part-to-whole tasks, especially with simple, adjacent segments. However, their advantage may decline when comparing non-adjacent slices in 3–4 component pies.</a:t>
                      </a:r>
                    </a:p>
                    <a:p>
                      <a:pPr marL="342900" indent="-342900" algn="l">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A vs (B + C), A+B vs C+D (Grouped Comparison)</a:t>
                      </a:r>
                      <a:r>
                        <a:rPr lang="en-US" sz="2000" dirty="0">
                          <a:latin typeface="Times New Roman" panose="02020603050405020304" pitchFamily="18" charset="0"/>
                          <a:cs typeface="Times New Roman" panose="02020603050405020304" pitchFamily="18" charset="0"/>
                        </a:rPr>
                        <a:t>: Results are mixed. Bar charts are slightly better for A vs B+C, while pie charts outperform for grouped comparisons like A+B vs C+D</a:t>
                      </a:r>
                    </a:p>
                    <a:p>
                      <a:pPr marL="342900" indent="-342900" algn="l">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Ranking Tasks</a:t>
                      </a:r>
                      <a:r>
                        <a:rPr lang="en-US" sz="2000" dirty="0">
                          <a:latin typeface="Times New Roman" panose="02020603050405020304" pitchFamily="18" charset="0"/>
                          <a:cs typeface="Times New Roman" panose="02020603050405020304" pitchFamily="18" charset="0"/>
                        </a:rPr>
                        <a:t>: Bar charts enable faster and more accurate ranking of multiple parts due to clear alignment </a:t>
                      </a:r>
                    </a:p>
                    <a:p>
                      <a:pPr marL="342900" indent="-342900" algn="l">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Magnitude Estimation</a:t>
                      </a:r>
                      <a:r>
                        <a:rPr lang="en-US" sz="2000" dirty="0">
                          <a:latin typeface="Times New Roman" panose="02020603050405020304" pitchFamily="18" charset="0"/>
                          <a:cs typeface="Times New Roman" panose="02020603050405020304" pitchFamily="18" charset="0"/>
                        </a:rPr>
                        <a:t>: Pie and donut charts tend to support better intuitive magnitude judgments, although slight estimation errors are more common</a:t>
                      </a:r>
                      <a:endParaRPr lang="en-US" sz="2000" dirty="0">
                        <a:latin typeface="Times New Roman" panose="02020603050405020304" pitchFamily="18" charset="0"/>
                        <a:ea typeface="Times New Roman" charset="0"/>
                        <a:cs typeface="Times New Roman" panose="02020603050405020304" pitchFamily="18" charset="0"/>
                      </a:endParaRPr>
                    </a:p>
                  </a:txBody>
                  <a:tcPr marL="365760" marR="365760" marT="365760" marB="0">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r h="770691">
                <a:tc>
                  <a:txBody>
                    <a:bodyPr/>
                    <a:lstStyle/>
                    <a:p>
                      <a:pPr marL="347472" indent="-347472">
                        <a:spcAft>
                          <a:spcPts val="1800"/>
                        </a:spcAft>
                        <a:buFont typeface="Arial" charset="0"/>
                        <a:buChar char="•"/>
                      </a:pPr>
                      <a:endParaRPr lang="en-US" sz="2000" dirty="0">
                        <a:latin typeface="Times New Roman" charset="0"/>
                        <a:ea typeface="Times New Roman" charset="0"/>
                        <a:cs typeface="Times New Roman" charset="0"/>
                      </a:endParaRPr>
                    </a:p>
                  </a:txBody>
                  <a:tcPr marL="365760" marR="365760" marT="228600" marB="0"/>
                </a:tc>
                <a:extLst>
                  <a:ext uri="{0D108BD9-81ED-4DB2-BD59-A6C34878D82A}">
                    <a16:rowId xmlns:a16="http://schemas.microsoft.com/office/drawing/2014/main" val="3160313271"/>
                  </a:ext>
                </a:extLst>
              </a:tr>
            </a:tbl>
          </a:graphicData>
        </a:graphic>
      </p:graphicFrame>
      <p:pic>
        <p:nvPicPr>
          <p:cNvPr id="31" name="Picture 30">
            <a:extLst>
              <a:ext uri="{FF2B5EF4-FFF2-40B4-BE49-F238E27FC236}">
                <a16:creationId xmlns:a16="http://schemas.microsoft.com/office/drawing/2014/main" id="{CF35F086-F85A-4A62-8FAF-3BDDAD6A06EC}"/>
              </a:ext>
            </a:extLst>
          </p:cNvPr>
          <p:cNvPicPr>
            <a:picLocks noChangeAspect="1"/>
          </p:cNvPicPr>
          <p:nvPr/>
        </p:nvPicPr>
        <p:blipFill>
          <a:blip r:embed="rId6"/>
          <a:stretch>
            <a:fillRect/>
          </a:stretch>
        </p:blipFill>
        <p:spPr>
          <a:xfrm>
            <a:off x="8565529" y="5805591"/>
            <a:ext cx="9203579" cy="11205750"/>
          </a:xfrm>
          <a:prstGeom prst="rect">
            <a:avLst/>
          </a:prstGeom>
        </p:spPr>
      </p:pic>
      <p:sp>
        <p:nvSpPr>
          <p:cNvPr id="33" name="TextBox 32">
            <a:extLst>
              <a:ext uri="{FF2B5EF4-FFF2-40B4-BE49-F238E27FC236}">
                <a16:creationId xmlns:a16="http://schemas.microsoft.com/office/drawing/2014/main" id="{B115B41E-3971-4914-9357-779B2C72597E}"/>
              </a:ext>
            </a:extLst>
          </p:cNvPr>
          <p:cNvSpPr txBox="1"/>
          <p:nvPr/>
        </p:nvSpPr>
        <p:spPr>
          <a:xfrm>
            <a:off x="8616677" y="4605264"/>
            <a:ext cx="9131107" cy="1200329"/>
          </a:xfrm>
          <a:prstGeom prst="rect">
            <a:avLst/>
          </a:prstGeom>
          <a:solidFill>
            <a:srgbClr val="CB2433"/>
          </a:solidFill>
        </p:spPr>
        <p:txBody>
          <a:bodyPr wrap="square">
            <a:spAutoFit/>
          </a:bodyPr>
          <a:lstStyle/>
          <a:p>
            <a:pPr marL="0" marR="0" lvl="0" indent="0" algn="ctr" defTabSz="457200" eaLnBrk="1" fontAlgn="auto" latinLnBrk="0" hangingPunct="1">
              <a:lnSpc>
                <a:spcPct val="100000"/>
              </a:lnSpc>
              <a:spcBef>
                <a:spcPts val="0"/>
              </a:spcBef>
              <a:spcAft>
                <a:spcPts val="0"/>
              </a:spcAft>
              <a:buClrTx/>
              <a:buSzTx/>
              <a:buFontTx/>
              <a:buNone/>
              <a:tabLst/>
              <a:defRPr sz="2000" b="1"/>
            </a:pPr>
            <a:r>
              <a:rPr kumimoji="0" sz="3600" b="1" i="0" u="none" strike="noStrike" kern="0" cap="none" spc="0" normalizeH="0" baseline="0" noProof="0" dirty="0">
                <a:ln>
                  <a:noFill/>
                </a:ln>
                <a:solidFill>
                  <a:schemeClr val="bg1"/>
                </a:solidFill>
                <a:effectLst/>
                <a:uLnTx/>
                <a:uFillTx/>
                <a:latin typeface="Arial" panose="020B0604020202020204" pitchFamily="34" charset="0"/>
                <a:cs typeface="Arial" panose="020B0604020202020204" pitchFamily="34" charset="0"/>
              </a:rPr>
              <a:t>Summary of Experimental Studies on Chart Perception</a:t>
            </a:r>
          </a:p>
        </p:txBody>
      </p:sp>
      <p:pic>
        <p:nvPicPr>
          <p:cNvPr id="3" name="Picture 2">
            <a:extLst>
              <a:ext uri="{FF2B5EF4-FFF2-40B4-BE49-F238E27FC236}">
                <a16:creationId xmlns:a16="http://schemas.microsoft.com/office/drawing/2014/main" id="{7262D333-0A67-4F0B-9484-F9D08FD11376}"/>
              </a:ext>
            </a:extLst>
          </p:cNvPr>
          <p:cNvPicPr>
            <a:picLocks noChangeAspect="1"/>
          </p:cNvPicPr>
          <p:nvPr/>
        </p:nvPicPr>
        <p:blipFill>
          <a:blip r:embed="rId7"/>
          <a:stretch>
            <a:fillRect/>
          </a:stretch>
        </p:blipFill>
        <p:spPr>
          <a:xfrm>
            <a:off x="17954945" y="4605262"/>
            <a:ext cx="7098519" cy="4115737"/>
          </a:xfrm>
          <a:prstGeom prst="rect">
            <a:avLst/>
          </a:prstGeom>
          <a:solidFill>
            <a:schemeClr val="accent1"/>
          </a:solidFill>
        </p:spPr>
      </p:pic>
      <p:graphicFrame>
        <p:nvGraphicFramePr>
          <p:cNvPr id="17" name="Table 16">
            <a:extLst>
              <a:ext uri="{FF2B5EF4-FFF2-40B4-BE49-F238E27FC236}">
                <a16:creationId xmlns:a16="http://schemas.microsoft.com/office/drawing/2014/main" id="{62895DD0-58DC-49EE-A770-251A01AA1952}"/>
              </a:ext>
            </a:extLst>
          </p:cNvPr>
          <p:cNvGraphicFramePr>
            <a:graphicFrameLocks noGrp="1"/>
          </p:cNvGraphicFramePr>
          <p:nvPr>
            <p:extLst>
              <p:ext uri="{D42A27DB-BD31-4B8C-83A1-F6EECF244321}">
                <p14:modId xmlns:p14="http://schemas.microsoft.com/office/powerpoint/2010/main" val="113471354"/>
              </p:ext>
            </p:extLst>
          </p:nvPr>
        </p:nvGraphicFramePr>
        <p:xfrm>
          <a:off x="18518063" y="17217847"/>
          <a:ext cx="6524740" cy="3312481"/>
        </p:xfrm>
        <a:graphic>
          <a:graphicData uri="http://schemas.openxmlformats.org/drawingml/2006/table">
            <a:tbl>
              <a:tblPr firstRow="1" bandRow="1">
                <a:solidFill>
                  <a:srgbClr val="9D1625"/>
                </a:solidFill>
                <a:effectLst/>
                <a:tableStyleId>{5C22544A-7EE6-4342-B048-85BDC9FD1C3A}</a:tableStyleId>
              </a:tblPr>
              <a:tblGrid>
                <a:gridCol w="3262370">
                  <a:extLst>
                    <a:ext uri="{9D8B030D-6E8A-4147-A177-3AD203B41FA5}">
                      <a16:colId xmlns:a16="http://schemas.microsoft.com/office/drawing/2014/main" val="20000"/>
                    </a:ext>
                  </a:extLst>
                </a:gridCol>
                <a:gridCol w="3262370">
                  <a:extLst>
                    <a:ext uri="{9D8B030D-6E8A-4147-A177-3AD203B41FA5}">
                      <a16:colId xmlns:a16="http://schemas.microsoft.com/office/drawing/2014/main" val="20001"/>
                    </a:ext>
                  </a:extLst>
                </a:gridCol>
              </a:tblGrid>
              <a:tr h="583431">
                <a:tc gridSpan="2">
                  <a:txBody>
                    <a:bodyPr/>
                    <a:lstStyle/>
                    <a:p>
                      <a:pPr algn="ctr"/>
                      <a:r>
                        <a:rPr lang="en-US" sz="2400" b="1" spc="100" baseline="0" dirty="0">
                          <a:latin typeface="Arial" charset="0"/>
                          <a:ea typeface="Arial" charset="0"/>
                          <a:cs typeface="Arial" charset="0"/>
                        </a:rPr>
                        <a:t>Best Uses of Chart</a:t>
                      </a:r>
                    </a:p>
                  </a:txBody>
                  <a:tcPr marL="0" marR="0" marT="132185" marB="13218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A2234"/>
                    </a:solidFill>
                  </a:tcPr>
                </a:tc>
                <a:tc hMerge="1">
                  <a:txBody>
                    <a:bodyPr/>
                    <a:lstStyle/>
                    <a:p>
                      <a:endParaRPr lang="en-US" sz="2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A2234"/>
                    </a:solidFill>
                  </a:tcPr>
                </a:tc>
                <a:extLst>
                  <a:ext uri="{0D108BD9-81ED-4DB2-BD59-A6C34878D82A}">
                    <a16:rowId xmlns:a16="http://schemas.microsoft.com/office/drawing/2014/main" val="10000"/>
                  </a:ext>
                </a:extLst>
              </a:tr>
              <a:tr h="526989">
                <a:tc>
                  <a:txBody>
                    <a:bodyPr/>
                    <a:lstStyle/>
                    <a:p>
                      <a:pPr algn="l"/>
                      <a:r>
                        <a:rPr lang="en-US" sz="2000" b="1" spc="100" dirty="0">
                          <a:solidFill>
                            <a:schemeClr val="bg1"/>
                          </a:solidFill>
                          <a:latin typeface="Arial" charset="0"/>
                          <a:ea typeface="Arial" charset="0"/>
                          <a:cs typeface="Arial" charset="0"/>
                        </a:rPr>
                        <a:t>Pie</a:t>
                      </a:r>
                    </a:p>
                  </a:txBody>
                  <a:tcPr marL="1188720" marR="0" marT="132185" marB="132185"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tc>
                  <a:txBody>
                    <a:bodyPr/>
                    <a:lstStyle/>
                    <a:p>
                      <a:pPr algn="l"/>
                      <a:r>
                        <a:rPr lang="en-US" sz="2000" b="1" spc="100" dirty="0">
                          <a:solidFill>
                            <a:schemeClr val="bg1"/>
                          </a:solidFill>
                          <a:latin typeface="Arial" charset="0"/>
                          <a:ea typeface="Arial" charset="0"/>
                          <a:cs typeface="Arial" charset="0"/>
                        </a:rPr>
                        <a:t>Bar</a:t>
                      </a:r>
                    </a:p>
                  </a:txBody>
                  <a:tcPr marL="1188720" marR="0" marT="132185" marB="132185" anchor="ctr">
                    <a:lnL w="190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9D1824"/>
                    </a:solidFill>
                  </a:tcPr>
                </a:tc>
                <a:extLst>
                  <a:ext uri="{0D108BD9-81ED-4DB2-BD59-A6C34878D82A}">
                    <a16:rowId xmlns:a16="http://schemas.microsoft.com/office/drawing/2014/main" val="10001"/>
                  </a:ext>
                </a:extLst>
              </a:tr>
              <a:tr h="751533">
                <a:tc>
                  <a:txBody>
                    <a:bodyPr/>
                    <a:lstStyle/>
                    <a:p>
                      <a:r>
                        <a:rPr lang="en-US" sz="1800" dirty="0">
                          <a:latin typeface="Times New Roman" charset="0"/>
                          <a:ea typeface="Times New Roman" charset="0"/>
                          <a:cs typeface="Times New Roman" charset="0"/>
                        </a:rPr>
                        <a:t>Part-to-whole estimation</a:t>
                      </a:r>
                    </a:p>
                  </a:txBody>
                  <a:tcPr marL="1188720" marR="528739" marT="66092" marB="66092" anchor="ctr">
                    <a:lnL w="12700" cap="flat" cmpd="sng" algn="ctr">
                      <a:no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r>
                        <a:rPr lang="en-US" sz="1800" dirty="0">
                          <a:latin typeface="Times New Roman" charset="0"/>
                          <a:ea typeface="Times New Roman" charset="0"/>
                          <a:cs typeface="Times New Roman" charset="0"/>
                        </a:rPr>
                        <a:t>Comparing individual parts</a:t>
                      </a:r>
                    </a:p>
                  </a:txBody>
                  <a:tcPr marL="1188720" marR="528739" marT="66092" marB="66092" anchor="ctr">
                    <a:lnL w="19050" cap="flat" cmpd="sng" algn="ctr">
                      <a:solidFill>
                        <a:srgbClr val="BFC0BF"/>
                      </a:solid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0002"/>
                  </a:ext>
                </a:extLst>
              </a:tr>
              <a:tr h="630368">
                <a:tc>
                  <a:txBody>
                    <a:bodyPr/>
                    <a:lstStyle/>
                    <a:p>
                      <a:r>
                        <a:rPr lang="en-US" sz="1800" dirty="0">
                          <a:latin typeface="Times New Roman" charset="0"/>
                          <a:ea typeface="Times New Roman" charset="0"/>
                          <a:cs typeface="Times New Roman" charset="0"/>
                        </a:rPr>
                        <a:t> Magnitude Estimation</a:t>
                      </a:r>
                    </a:p>
                  </a:txBody>
                  <a:tcPr marL="1188720" marR="528739" marT="66092" marB="66092" anchor="ctr">
                    <a:lnL w="12700" cap="flat" cmpd="sng" algn="ctr">
                      <a:no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800" dirty="0">
                          <a:latin typeface="Times New Roman" charset="0"/>
                          <a:ea typeface="Times New Roman" charset="0"/>
                          <a:cs typeface="Times New Roman" charset="0"/>
                        </a:rPr>
                        <a:t>Ranking, or scanning values </a:t>
                      </a:r>
                    </a:p>
                  </a:txBody>
                  <a:tcPr marL="1188720" marR="528739" marT="66092" marB="66092" anchor="ctr">
                    <a:lnL w="19050" cap="flat" cmpd="sng" algn="ctr">
                      <a:solidFill>
                        <a:srgbClr val="BFC0BF"/>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630368">
                <a:tc gridSpan="2">
                  <a:txBody>
                    <a:bodyPr/>
                    <a:lstStyle/>
                    <a:p>
                      <a:pPr marL="0" marR="0" lvl="0" indent="0" algn="ctr" defTabSz="3657600" rtl="0" eaLnBrk="1" fontAlgn="auto" latinLnBrk="0" hangingPunct="1">
                        <a:lnSpc>
                          <a:spcPct val="100000"/>
                        </a:lnSpc>
                        <a:spcBef>
                          <a:spcPts val="0"/>
                        </a:spcBef>
                        <a:spcAft>
                          <a:spcPts val="0"/>
                        </a:spcAft>
                        <a:buClrTx/>
                        <a:buSzTx/>
                        <a:buFontTx/>
                        <a:buNone/>
                        <a:tabLst/>
                        <a:defRPr/>
                      </a:pPr>
                      <a:r>
                        <a:rPr lang="en-US" sz="1800" i="1" kern="1200" dirty="0">
                          <a:solidFill>
                            <a:schemeClr val="tx1"/>
                          </a:solidFill>
                          <a:latin typeface="Times New Roman" charset="0"/>
                          <a:ea typeface="+mn-ea"/>
                          <a:cs typeface="Times New Roman" charset="0"/>
                        </a:rPr>
                        <a:t>Note: Avoid pie charts when comparing non-adjacent slices or judging small differences </a:t>
                      </a:r>
                    </a:p>
                  </a:txBody>
                  <a:tcPr marL="297415" marR="528739" marT="66092" marB="66092"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sz="3000" dirty="0">
                        <a:latin typeface="Times New Roman" charset="0"/>
                        <a:ea typeface="Times New Roman" charset="0"/>
                        <a:cs typeface="Times New Roman" charset="0"/>
                      </a:endParaRPr>
                    </a:p>
                  </a:txBody>
                  <a:tcPr marL="495692" marR="881231" marT="110154" marB="110154" anchor="ctr">
                    <a:lnL w="19050" cap="flat" cmpd="sng" algn="ctr">
                      <a:solidFill>
                        <a:srgbClr val="BFC0BF"/>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3496923"/>
                  </a:ext>
                </a:extLst>
              </a:tr>
            </a:tbl>
          </a:graphicData>
        </a:graphic>
      </p:graphicFrame>
    </p:spTree>
    <p:extLst>
      <p:ext uri="{BB962C8B-B14F-4D97-AF65-F5344CB8AC3E}">
        <p14:creationId xmlns:p14="http://schemas.microsoft.com/office/powerpoint/2010/main" val="17487723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1203</TotalTime>
  <Words>1017</Words>
  <Application>Microsoft Office PowerPoint</Application>
  <PresentationFormat>Custom</PresentationFormat>
  <Paragraphs>35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 New Roman</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Slattery</dc:creator>
  <cp:lastModifiedBy>Maksuda Aktar Toma</cp:lastModifiedBy>
  <cp:revision>73</cp:revision>
  <cp:lastPrinted>2019-03-06T16:19:43Z</cp:lastPrinted>
  <dcterms:created xsi:type="dcterms:W3CDTF">2019-03-05T16:02:29Z</dcterms:created>
  <dcterms:modified xsi:type="dcterms:W3CDTF">2025-04-16T19:35:52Z</dcterms:modified>
</cp:coreProperties>
</file>